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13" r:id="rId5"/>
    <p:sldId id="382" r:id="rId6"/>
    <p:sldId id="315" r:id="rId7"/>
    <p:sldId id="376" r:id="rId8"/>
    <p:sldId id="354" r:id="rId9"/>
    <p:sldId id="377" r:id="rId10"/>
    <p:sldId id="378" r:id="rId11"/>
    <p:sldId id="380" r:id="rId12"/>
    <p:sldId id="379" r:id="rId13"/>
    <p:sldId id="381" r:id="rId14"/>
    <p:sldId id="374" r:id="rId15"/>
  </p:sldIdLst>
  <p:sldSz cx="9144000" cy="5148263"/>
  <p:notesSz cx="6858000" cy="9144000"/>
  <p:custDataLst>
    <p:tags r:id="rId18"/>
  </p:custDataLst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8DCE"/>
    <a:srgbClr val="FFFF00"/>
    <a:srgbClr val="71B330"/>
    <a:srgbClr val="1AA7E8"/>
    <a:srgbClr val="33C0FF"/>
    <a:srgbClr val="202020"/>
    <a:srgbClr val="212121"/>
    <a:srgbClr val="E0E0E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82A12-3758-EB4D-B15B-1B22E9958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89855-9E4A-4146-A4A8-03F57A449B20}" type="datetimeFigureOut">
              <a:rPr lang="en-US" smtClean="0"/>
              <a:pPr/>
              <a:t>1/20/2026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1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27980-89A5-8445-B0C6-13F5E7B8225F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DFB62-15EE-6D45-8859-52FFAAD1A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7315200" cy="1371600"/>
          </a:xfrm>
        </p:spPr>
        <p:txBody>
          <a:bodyPr anchor="b">
            <a:noAutofit/>
          </a:bodyPr>
          <a:lstStyle>
            <a:lvl1pPr algn="l">
              <a:lnSpc>
                <a:spcPts val="5400"/>
              </a:lnSpc>
              <a:defRPr sz="48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00300"/>
            <a:ext cx="7315200" cy="914400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0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914400" y="3657600"/>
            <a:ext cx="34290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800600" y="1606269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7315200" cy="2286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Font typeface="LucidaGrande" charset="0"/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4914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73152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4914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9486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7200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ho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7200"/>
            <a:ext cx="8229600" cy="308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820510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Author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14400"/>
            <a:ext cx="7315200" cy="2057400"/>
          </a:xfrm>
        </p:spPr>
        <p:txBody>
          <a:bodyPr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8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28" name="Triangle 27"/>
          <p:cNvSpPr>
            <a:spLocks noChangeAspect="1"/>
          </p:cNvSpPr>
          <p:nvPr userDrawn="1"/>
        </p:nvSpPr>
        <p:spPr>
          <a:xfrm rot="10800000">
            <a:off x="6524244" y="3540691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edi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3621"/>
            <a:ext cx="8229600" cy="3090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1999" y="3820629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800099" y="795528"/>
            <a:ext cx="7543800" cy="2286000"/>
          </a:xfrm>
        </p:spPr>
        <p:txBody>
          <a:bodyPr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4" name="Triangle 13"/>
          <p:cNvSpPr>
            <a:spLocks noChangeAspect="1"/>
          </p:cNvSpPr>
          <p:nvPr userDrawn="1"/>
        </p:nvSpPr>
        <p:spPr>
          <a:xfrm rot="10800000">
            <a:off x="6524243" y="3542730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o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3621"/>
            <a:ext cx="8229600" cy="2857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riangle 4"/>
          <p:cNvSpPr>
            <a:spLocks noChangeAspect="1"/>
          </p:cNvSpPr>
          <p:nvPr userDrawn="1"/>
        </p:nvSpPr>
        <p:spPr>
          <a:xfrm rot="10800000">
            <a:off x="6524244" y="3308067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585966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27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Type something…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In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3886200" y="1047011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3558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355848" y="3684429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55848" y="3886200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email@tax.virginia.gov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2359152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828800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First &amp; Last Name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828800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828800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err="1"/>
              <a:t>email@tax.virginia.gov</a:t>
            </a:r>
            <a:endParaRPr lang="en-US"/>
          </a:p>
        </p:txBody>
      </p:sp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5257800" y="1051560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7274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27448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727448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err="1"/>
              <a:t>email@tax.virginia.gov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987552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First &amp; Last Name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err="1"/>
              <a:t>email@tax.virginia.gov</a:t>
            </a:r>
            <a:endParaRPr lang="en-US"/>
          </a:p>
        </p:txBody>
      </p:sp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3886200" y="1047011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3558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355848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55848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err="1"/>
              <a:t>email@tax.virginia.gov</a:t>
            </a:r>
            <a:endParaRPr lang="en-US"/>
          </a:p>
        </p:txBody>
      </p:sp>
      <p:sp>
        <p:nvSpPr>
          <p:cNvPr id="25" name="Content Placeholder 2"/>
          <p:cNvSpPr>
            <a:spLocks noGrp="1" noChangeAspect="1"/>
          </p:cNvSpPr>
          <p:nvPr>
            <p:ph idx="21" hasCustomPrompt="1"/>
          </p:nvPr>
        </p:nvSpPr>
        <p:spPr>
          <a:xfrm>
            <a:off x="6784848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54496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First &amp; Last Name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254496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254496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err="1"/>
              <a:t>email@tax.virginia.gov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34290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490471"/>
            <a:ext cx="34290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 startAt="7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7315200" cy="1371600"/>
          </a:xfrm>
        </p:spPr>
        <p:txBody>
          <a:bodyPr anchor="b">
            <a:noAutofit/>
          </a:bodyPr>
          <a:lstStyle>
            <a:lvl1pPr algn="l">
              <a:lnSpc>
                <a:spcPts val="5400"/>
              </a:lnSpc>
              <a:defRPr sz="4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00300"/>
            <a:ext cx="7315200" cy="914400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Section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1" name="Straight Connector 10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080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459725"/>
            <a:ext cx="4114800" cy="68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© 2017 Virginia Department of Taxation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lnSpc>
                <a:spcPts val="24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2" r:id="rId4"/>
    <p:sldLayoutId id="2147483679" r:id="rId5"/>
    <p:sldLayoutId id="2147483661" r:id="rId6"/>
    <p:sldLayoutId id="2147483650" r:id="rId7"/>
    <p:sldLayoutId id="2147483683" r:id="rId8"/>
    <p:sldLayoutId id="2147483654" r:id="rId9"/>
    <p:sldLayoutId id="2147483662" r:id="rId10"/>
    <p:sldLayoutId id="2147483652" r:id="rId11"/>
    <p:sldLayoutId id="2147483684" r:id="rId12"/>
    <p:sldLayoutId id="2147483692" r:id="rId13"/>
    <p:sldLayoutId id="2147483691" r:id="rId14"/>
    <p:sldLayoutId id="2147483693" r:id="rId15"/>
    <p:sldLayoutId id="2147483663" r:id="rId16"/>
    <p:sldLayoutId id="2147483653" r:id="rId17"/>
    <p:sldLayoutId id="2147483685" r:id="rId18"/>
    <p:sldLayoutId id="2147483666" r:id="rId19"/>
    <p:sldLayoutId id="2147483665" r:id="rId20"/>
    <p:sldLayoutId id="2147483686" r:id="rId21"/>
    <p:sldLayoutId id="2147483667" r:id="rId22"/>
    <p:sldLayoutId id="2147483668" r:id="rId23"/>
    <p:sldLayoutId id="2147483669" r:id="rId24"/>
    <p:sldLayoutId id="2147483687" r:id="rId25"/>
    <p:sldLayoutId id="2147483694" r:id="rId26"/>
    <p:sldLayoutId id="2147483695" r:id="rId27"/>
    <p:sldLayoutId id="2147483696" r:id="rId28"/>
    <p:sldLayoutId id="2147483670" r:id="rId29"/>
    <p:sldLayoutId id="2147483671" r:id="rId30"/>
    <p:sldLayoutId id="2147483688" r:id="rId31"/>
    <p:sldLayoutId id="2147483664" r:id="rId32"/>
    <p:sldLayoutId id="2147483672" r:id="rId33"/>
    <p:sldLayoutId id="2147483673" r:id="rId34"/>
    <p:sldLayoutId id="2147483689" r:id="rId35"/>
    <p:sldLayoutId id="2147483700" r:id="rId36"/>
    <p:sldLayoutId id="2147483701" r:id="rId37"/>
    <p:sldLayoutId id="2147483699" r:id="rId38"/>
  </p:sldLayoutIdLst>
  <p:hf hdr="0" ftr="0"/>
  <p:txStyles>
    <p:titleStyle>
      <a:lvl1pPr marL="0" indent="0" algn="l" defTabSz="685800" rtl="0" eaLnBrk="1" latinLnBrk="0" hangingPunct="1">
        <a:lnSpc>
          <a:spcPts val="2400"/>
        </a:lnSpc>
        <a:spcBef>
          <a:spcPct val="0"/>
        </a:spcBef>
        <a:buNone/>
        <a:tabLst/>
        <a:defRPr sz="1800" b="1" i="0" kern="1200" baseline="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7200" indent="-457200" algn="l" defTabSz="685800" rtl="0" eaLnBrk="1" latinLnBrk="0" hangingPunct="1">
        <a:lnSpc>
          <a:spcPts val="2400"/>
        </a:lnSpc>
        <a:spcBef>
          <a:spcPts val="600"/>
        </a:spcBef>
        <a:buClr>
          <a:schemeClr val="accent1"/>
        </a:buClr>
        <a:buFont typeface="LucidaGrande" charset="0"/>
        <a:buChar char="▸"/>
        <a:tabLst/>
        <a:defRPr sz="2000" b="0" i="0" kern="1200" spc="0">
          <a:solidFill>
            <a:schemeClr val="tx1"/>
          </a:solidFill>
          <a:effectLst/>
          <a:latin typeface="Calibri" charset="0"/>
          <a:ea typeface="Calibri" charset="0"/>
          <a:cs typeface="Calibri" charset="0"/>
        </a:defRPr>
      </a:lvl1pPr>
      <a:lvl2pPr marL="9144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tabLst/>
        <a:defRPr sz="2000" kern="1200">
          <a:solidFill>
            <a:srgbClr val="202020"/>
          </a:solidFill>
          <a:latin typeface="+mn-lt"/>
          <a:ea typeface="+mn-ea"/>
          <a:cs typeface="+mn-cs"/>
        </a:defRPr>
      </a:lvl2pPr>
      <a:lvl3pPr marL="13716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tabLst/>
        <a:defRPr sz="2000" kern="1200">
          <a:solidFill>
            <a:srgbClr val="202020"/>
          </a:solidFill>
          <a:latin typeface="+mn-lt"/>
          <a:ea typeface="+mn-ea"/>
          <a:cs typeface="+mn-cs"/>
        </a:defRPr>
      </a:lvl3pPr>
      <a:lvl4pPr marL="18288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defRPr sz="2000" kern="1200">
          <a:solidFill>
            <a:srgbClr val="202020"/>
          </a:solidFill>
          <a:latin typeface="+mn-lt"/>
          <a:ea typeface="+mn-ea"/>
          <a:cs typeface="+mn-cs"/>
        </a:defRPr>
      </a:lvl4pPr>
      <a:lvl5pPr marL="22860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Font typeface="LucidaGrande" charset="0"/>
        <a:buChar char="▸"/>
        <a:defRPr sz="2000" kern="1200">
          <a:solidFill>
            <a:srgbClr val="20202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4023"/>
              </a:lnSpc>
            </a:pPr>
            <a:r>
              <a:rPr lang="en-US" dirty="0">
                <a:latin typeface="Calibri"/>
                <a:cs typeface="Calibri"/>
              </a:rPr>
              <a:t>Virginia Tax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110958"/>
              </a:lnSpc>
            </a:pPr>
            <a:r>
              <a:rPr lang="en-US" dirty="0"/>
              <a:t>Overview of New Hire 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123287"/>
              </a:lnSpc>
            </a:pPr>
            <a:r>
              <a:rPr lang="en-US" dirty="0"/>
              <a:t>January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91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E315D-A4E7-5E9E-5AC6-F33CD7E25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0D34F9-2185-8782-8157-CBB8E9E8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19" y="407721"/>
            <a:ext cx="7772400" cy="342900"/>
          </a:xfrm>
        </p:spPr>
        <p:txBody>
          <a:bodyPr>
            <a:normAutofit fontScale="90000"/>
          </a:bodyPr>
          <a:lstStyle/>
          <a:p>
            <a:pPr>
              <a:lnSpc>
                <a:spcPct val="104023"/>
              </a:lnSpc>
            </a:pPr>
            <a:r>
              <a:rPr lang="en-US" dirty="0"/>
              <a:t>Prior State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D8AD8-3A83-0E4C-05B2-02592BB4C760}"/>
              </a:ext>
            </a:extLst>
          </p:cNvPr>
          <p:cNvSpPr/>
          <p:nvPr/>
        </p:nvSpPr>
        <p:spPr>
          <a:xfrm>
            <a:off x="0" y="4384964"/>
            <a:ext cx="9144000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48CD78F-1EEA-5B85-714C-9B78AC4F543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/>
        </p:blipFill>
        <p:spPr>
          <a:xfrm>
            <a:off x="5351264" y="294021"/>
            <a:ext cx="3411734" cy="460584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1E14533-47D3-9BC3-1A6B-CC6AFE4B2AAE}"/>
              </a:ext>
            </a:extLst>
          </p:cNvPr>
          <p:cNvSpPr txBox="1">
            <a:spLocks/>
          </p:cNvSpPr>
          <p:nvPr/>
        </p:nvSpPr>
        <p:spPr>
          <a:xfrm>
            <a:off x="457200" y="1052945"/>
            <a:ext cx="4551218" cy="3061855"/>
          </a:xfrm>
          <a:prstGeom prst="rect">
            <a:avLst/>
          </a:prstGeom>
        </p:spPr>
        <p:txBody>
          <a:bodyPr/>
          <a:lstStyle>
            <a:lvl1pPr marL="4572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LucidaGrande" charset="0"/>
              <a:buChar char="▸"/>
              <a:tabLst/>
              <a:defRPr sz="2000" b="0" i="0" kern="1200" spc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  <a:lvl2pPr marL="9144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endParaRPr lang="en-US" dirty="0"/>
          </a:p>
          <a:p>
            <a:r>
              <a:rPr lang="en-US" dirty="0"/>
              <a:t>This form is required for all new hires.</a:t>
            </a:r>
          </a:p>
          <a:p>
            <a:endParaRPr lang="en-US" dirty="0"/>
          </a:p>
          <a:p>
            <a:r>
              <a:rPr lang="en-US" dirty="0"/>
              <a:t>If you don’t have prior state service, check the box indicating you don’t have any state service to report.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37292E-1E96-E5F2-F557-DF7112554ABD}"/>
              </a:ext>
            </a:extLst>
          </p:cNvPr>
          <p:cNvSpPr/>
          <p:nvPr/>
        </p:nvSpPr>
        <p:spPr>
          <a:xfrm>
            <a:off x="5455173" y="3832269"/>
            <a:ext cx="2324153" cy="208618"/>
          </a:xfrm>
          <a:prstGeom prst="rect">
            <a:avLst/>
          </a:prstGeom>
          <a:solidFill>
            <a:srgbClr val="FFFF00">
              <a:alpha val="14902"/>
            </a:srgbClr>
          </a:solidFill>
          <a:ln w="19050">
            <a:solidFill>
              <a:srgbClr val="71B3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79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7126"/>
            <a:ext cx="8229600" cy="484909"/>
          </a:xfrm>
        </p:spPr>
        <p:txBody>
          <a:bodyPr>
            <a:noAutofit/>
          </a:bodyPr>
          <a:lstStyle/>
          <a:p>
            <a:pPr>
              <a:lnSpc>
                <a:spcPct val="104023"/>
              </a:lnSpc>
            </a:pPr>
            <a:r>
              <a:rPr lang="en-US" sz="2800" dirty="0"/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1409700" y="2347290"/>
            <a:ext cx="6324600" cy="850946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0958"/>
              </a:lnSpc>
            </a:pPr>
            <a:r>
              <a:rPr lang="en-US" dirty="0"/>
              <a:t>If you have any questions, please contact </a:t>
            </a:r>
            <a:br>
              <a:rPr lang="en-US" dirty="0"/>
            </a:br>
            <a:r>
              <a:rPr lang="en-US" b="1" dirty="0"/>
              <a:t>Human Resources</a:t>
            </a:r>
            <a:r>
              <a:rPr lang="en-US" dirty="0"/>
              <a:t> at 804.786.3608.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11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3473A0-FCA2-9865-86D7-37533C683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Congratulations on your new job! We’re excited for you to join us.</a:t>
            </a:r>
          </a:p>
          <a:p>
            <a:pPr>
              <a:spcBef>
                <a:spcPts val="1200"/>
              </a:spcBef>
            </a:pPr>
            <a:r>
              <a:rPr lang="en-US" dirty="0"/>
              <a:t>Please review these instructions on completing the </a:t>
            </a:r>
            <a:r>
              <a:rPr lang="en-US" b="1" dirty="0"/>
              <a:t>6 new hire forms </a:t>
            </a:r>
            <a:r>
              <a:rPr lang="en-US" dirty="0"/>
              <a:t>you will need to bring with you on your first day.</a:t>
            </a:r>
          </a:p>
          <a:p>
            <a:r>
              <a:rPr lang="en-US" dirty="0"/>
              <a:t>You will also need to bring </a:t>
            </a:r>
            <a:r>
              <a:rPr lang="en-US" b="1" dirty="0"/>
              <a:t>supporting documentation </a:t>
            </a:r>
            <a:r>
              <a:rPr lang="en-US" dirty="0"/>
              <a:t>with you – there is more information about what’s required in later slides.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look forward to meeting you!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CD7F9-F19A-72CF-39F1-24950C2F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Virginia Tax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25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110958"/>
              </a:lnSpc>
            </a:pPr>
            <a:r>
              <a:rPr lang="en-US" b="1" dirty="0"/>
              <a:t>I-9</a:t>
            </a:r>
            <a:r>
              <a:rPr lang="en-US" dirty="0"/>
              <a:t> (supporting documents required)</a:t>
            </a:r>
          </a:p>
          <a:p>
            <a:pPr>
              <a:lnSpc>
                <a:spcPct val="110958"/>
              </a:lnSpc>
            </a:pPr>
            <a:r>
              <a:rPr lang="en-US" b="1" dirty="0"/>
              <a:t>W-4 and VA-4</a:t>
            </a:r>
          </a:p>
          <a:p>
            <a:pPr>
              <a:lnSpc>
                <a:spcPct val="110958"/>
              </a:lnSpc>
            </a:pPr>
            <a:r>
              <a:rPr lang="en-US" b="1" dirty="0"/>
              <a:t>Direct Deposit Authorization </a:t>
            </a:r>
            <a:r>
              <a:rPr lang="en-US" dirty="0"/>
              <a:t>(supporting documents required)</a:t>
            </a:r>
          </a:p>
          <a:p>
            <a:pPr>
              <a:lnSpc>
                <a:spcPct val="110958"/>
              </a:lnSpc>
            </a:pPr>
            <a:r>
              <a:rPr lang="en-US" b="1" dirty="0"/>
              <a:t>Personal Information and Emergency Contact</a:t>
            </a:r>
          </a:p>
          <a:p>
            <a:pPr>
              <a:lnSpc>
                <a:spcPct val="110958"/>
              </a:lnSpc>
            </a:pPr>
            <a:r>
              <a:rPr lang="en-US" b="1" dirty="0"/>
              <a:t>Prior State Service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4023"/>
              </a:lnSpc>
            </a:pPr>
            <a:r>
              <a:rPr lang="en-US" dirty="0"/>
              <a:t>Forms Covered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26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FCA27-DC10-2554-FBB2-F03D9F03F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94E26A-D4F8-683B-78AF-149B5C3C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21"/>
            <a:ext cx="7772400" cy="342900"/>
          </a:xfrm>
        </p:spPr>
        <p:txBody>
          <a:bodyPr>
            <a:normAutofit fontScale="90000"/>
          </a:bodyPr>
          <a:lstStyle/>
          <a:p>
            <a:pPr>
              <a:lnSpc>
                <a:spcPct val="104023"/>
              </a:lnSpc>
            </a:pPr>
            <a:r>
              <a:rPr lang="en-US" dirty="0"/>
              <a:t>I-9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C53F63-1EE9-21DB-B3A4-A3C86E2AB112}"/>
              </a:ext>
            </a:extLst>
          </p:cNvPr>
          <p:cNvSpPr/>
          <p:nvPr/>
        </p:nvSpPr>
        <p:spPr>
          <a:xfrm>
            <a:off x="0" y="4384964"/>
            <a:ext cx="9144000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52421B1-B0BC-3E0A-E3DD-DCEC57A7F9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275066" y="294021"/>
            <a:ext cx="3411734" cy="460584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8143CC-524B-BA94-C96F-BD0AD230B719}"/>
              </a:ext>
            </a:extLst>
          </p:cNvPr>
          <p:cNvSpPr/>
          <p:nvPr/>
        </p:nvSpPr>
        <p:spPr>
          <a:xfrm>
            <a:off x="5340927" y="1039091"/>
            <a:ext cx="3269673" cy="1521186"/>
          </a:xfrm>
          <a:prstGeom prst="rect">
            <a:avLst/>
          </a:prstGeom>
          <a:solidFill>
            <a:srgbClr val="FFFF00">
              <a:alpha val="14902"/>
            </a:srgbClr>
          </a:solidFill>
          <a:ln w="19050">
            <a:solidFill>
              <a:srgbClr val="71B3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8A7A6D-F802-9447-FB88-537AACF42A54}"/>
              </a:ext>
            </a:extLst>
          </p:cNvPr>
          <p:cNvSpPr txBox="1">
            <a:spLocks/>
          </p:cNvSpPr>
          <p:nvPr/>
        </p:nvSpPr>
        <p:spPr>
          <a:xfrm>
            <a:off x="457200" y="1052945"/>
            <a:ext cx="4551218" cy="3061855"/>
          </a:xfrm>
          <a:prstGeom prst="rect">
            <a:avLst/>
          </a:prstGeom>
        </p:spPr>
        <p:txBody>
          <a:bodyPr/>
          <a:lstStyle>
            <a:lvl1pPr marL="4572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LucidaGrande" charset="0"/>
              <a:buChar char="▸"/>
              <a:tabLst/>
              <a:defRPr sz="2000" b="0" i="0" kern="1200" spc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  <a:lvl2pPr marL="9144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US" dirty="0"/>
              <a:t>The I-9 form verifies your identity and right to work.</a:t>
            </a:r>
          </a:p>
          <a:p>
            <a:pPr marL="0" indent="0">
              <a:buFont typeface="LucidaGrande" charset="0"/>
              <a:buNone/>
            </a:pPr>
            <a:endParaRPr lang="en-US" dirty="0"/>
          </a:p>
          <a:p>
            <a:r>
              <a:rPr lang="en-US" dirty="0"/>
              <a:t>Complete </a:t>
            </a:r>
            <a:r>
              <a:rPr lang="en-US" b="1" dirty="0"/>
              <a:t>Section 1</a:t>
            </a:r>
            <a:r>
              <a:rPr lang="en-US" dirty="0"/>
              <a:t> only.</a:t>
            </a:r>
          </a:p>
          <a:p>
            <a:endParaRPr lang="en-US" dirty="0"/>
          </a:p>
          <a:p>
            <a:r>
              <a:rPr lang="en-US" dirty="0"/>
              <a:t>Human Resources will complete Section 2.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74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7721"/>
            <a:ext cx="7772400" cy="342900"/>
          </a:xfrm>
        </p:spPr>
        <p:txBody>
          <a:bodyPr>
            <a:normAutofit fontScale="90000"/>
          </a:bodyPr>
          <a:lstStyle/>
          <a:p>
            <a:pPr>
              <a:lnSpc>
                <a:spcPct val="104023"/>
              </a:lnSpc>
            </a:pPr>
            <a:r>
              <a:rPr lang="en-US" dirty="0"/>
              <a:t>I-9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3CE6CE-7158-7A80-3671-865F0F32680F}"/>
              </a:ext>
            </a:extLst>
          </p:cNvPr>
          <p:cNvSpPr/>
          <p:nvPr/>
        </p:nvSpPr>
        <p:spPr>
          <a:xfrm>
            <a:off x="0" y="4384964"/>
            <a:ext cx="9144000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6656DDD-6EE2-2F9F-EE22-4AFC73064A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/>
        </p:blipFill>
        <p:spPr>
          <a:xfrm>
            <a:off x="5275066" y="294021"/>
            <a:ext cx="3411734" cy="460584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9DEE1C-7C04-6F73-DCC2-B33FDA0E15A3}"/>
              </a:ext>
            </a:extLst>
          </p:cNvPr>
          <p:cNvSpPr/>
          <p:nvPr/>
        </p:nvSpPr>
        <p:spPr>
          <a:xfrm>
            <a:off x="5340928" y="1039091"/>
            <a:ext cx="990600" cy="2632364"/>
          </a:xfrm>
          <a:prstGeom prst="rect">
            <a:avLst/>
          </a:prstGeom>
          <a:solidFill>
            <a:srgbClr val="FFFF00">
              <a:alpha val="14902"/>
            </a:srgbClr>
          </a:solidFill>
          <a:ln w="19050">
            <a:solidFill>
              <a:srgbClr val="71B3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3C2B594-EE73-5BCB-00ED-74907AF8192C}"/>
              </a:ext>
            </a:extLst>
          </p:cNvPr>
          <p:cNvSpPr txBox="1">
            <a:spLocks/>
          </p:cNvSpPr>
          <p:nvPr/>
        </p:nvSpPr>
        <p:spPr>
          <a:xfrm>
            <a:off x="457200" y="1052945"/>
            <a:ext cx="4551218" cy="3061855"/>
          </a:xfrm>
          <a:prstGeom prst="rect">
            <a:avLst/>
          </a:prstGeom>
        </p:spPr>
        <p:txBody>
          <a:bodyPr/>
          <a:lstStyle>
            <a:lvl1pPr marL="4572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LucidaGrande" charset="0"/>
              <a:buChar char="▸"/>
              <a:tabLst/>
              <a:defRPr sz="2000" b="0" i="0" kern="1200" spc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  <a:lvl2pPr marL="9144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US" dirty="0"/>
              <a:t>Required Supporting Documents:</a:t>
            </a:r>
          </a:p>
          <a:p>
            <a:pPr marL="0" indent="0">
              <a:buFont typeface="LucidaGrande" charset="0"/>
              <a:buNone/>
            </a:pPr>
            <a:endParaRPr lang="en-US" dirty="0"/>
          </a:p>
          <a:p>
            <a:r>
              <a:rPr lang="en-US" b="1" dirty="0"/>
              <a:t>1</a:t>
            </a:r>
            <a:r>
              <a:rPr lang="en-US" dirty="0"/>
              <a:t> document from List A </a:t>
            </a:r>
            <a:br>
              <a:rPr lang="en-US" dirty="0"/>
            </a:br>
            <a:r>
              <a:rPr lang="en-US" sz="1800" dirty="0"/>
              <a:t>  </a:t>
            </a:r>
            <a:br>
              <a:rPr lang="en-US" dirty="0"/>
            </a:br>
            <a:r>
              <a:rPr lang="en-US" dirty="0"/>
              <a:t>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b="1" dirty="0"/>
              <a:t>1</a:t>
            </a:r>
            <a:r>
              <a:rPr lang="en-US" dirty="0"/>
              <a:t> document from List B </a:t>
            </a:r>
            <a:r>
              <a:rPr lang="en-US" b="1" dirty="0">
                <a:solidFill>
                  <a:srgbClr val="008DCE"/>
                </a:solidFill>
              </a:rPr>
              <a:t>AND</a:t>
            </a:r>
            <a:r>
              <a:rPr lang="en-US" dirty="0"/>
              <a:t>               </a:t>
            </a:r>
            <a:r>
              <a:rPr lang="en-US" b="1" dirty="0"/>
              <a:t>1</a:t>
            </a:r>
            <a:r>
              <a:rPr lang="en-US" dirty="0"/>
              <a:t> document from List 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447D2-5869-B3AC-3130-194EAC42A6BA}"/>
              </a:ext>
            </a:extLst>
          </p:cNvPr>
          <p:cNvSpPr/>
          <p:nvPr/>
        </p:nvSpPr>
        <p:spPr>
          <a:xfrm>
            <a:off x="6411243" y="1034639"/>
            <a:ext cx="2206283" cy="2632364"/>
          </a:xfrm>
          <a:prstGeom prst="rect">
            <a:avLst/>
          </a:prstGeom>
          <a:solidFill>
            <a:srgbClr val="CCECFF">
              <a:alpha val="14902"/>
            </a:srgb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56854-A486-D62F-EFB1-FC245A8E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76204A-BB55-5863-42AD-F0C8D7D9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21"/>
            <a:ext cx="7772400" cy="342900"/>
          </a:xfrm>
        </p:spPr>
        <p:txBody>
          <a:bodyPr>
            <a:normAutofit fontScale="90000"/>
          </a:bodyPr>
          <a:lstStyle/>
          <a:p>
            <a:pPr>
              <a:lnSpc>
                <a:spcPct val="104023"/>
              </a:lnSpc>
            </a:pPr>
            <a:r>
              <a:rPr lang="en-US" dirty="0"/>
              <a:t>W-4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889E5-9D27-5107-5C1A-8DE1DFC486C8}"/>
              </a:ext>
            </a:extLst>
          </p:cNvPr>
          <p:cNvSpPr/>
          <p:nvPr/>
        </p:nvSpPr>
        <p:spPr>
          <a:xfrm>
            <a:off x="0" y="4384964"/>
            <a:ext cx="9144000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A9B3252-383E-00B5-F952-83F947A1184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/>
        </p:blipFill>
        <p:spPr>
          <a:xfrm>
            <a:off x="5275066" y="294021"/>
            <a:ext cx="3411734" cy="460584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F19187-3985-EC77-F1EF-1A0058E1C05A}"/>
              </a:ext>
            </a:extLst>
          </p:cNvPr>
          <p:cNvSpPr/>
          <p:nvPr/>
        </p:nvSpPr>
        <p:spPr>
          <a:xfrm>
            <a:off x="5302774" y="763139"/>
            <a:ext cx="3356316" cy="781641"/>
          </a:xfrm>
          <a:prstGeom prst="rect">
            <a:avLst/>
          </a:prstGeom>
          <a:solidFill>
            <a:srgbClr val="FFFF00">
              <a:alpha val="14902"/>
            </a:srgbClr>
          </a:solidFill>
          <a:ln w="19050">
            <a:solidFill>
              <a:srgbClr val="71B3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0CF41F-A52D-3B6E-23BF-6FCB612439F3}"/>
              </a:ext>
            </a:extLst>
          </p:cNvPr>
          <p:cNvSpPr txBox="1">
            <a:spLocks/>
          </p:cNvSpPr>
          <p:nvPr/>
        </p:nvSpPr>
        <p:spPr>
          <a:xfrm>
            <a:off x="457200" y="1052945"/>
            <a:ext cx="4551218" cy="3061855"/>
          </a:xfrm>
          <a:prstGeom prst="rect">
            <a:avLst/>
          </a:prstGeom>
        </p:spPr>
        <p:txBody>
          <a:bodyPr/>
          <a:lstStyle>
            <a:lvl1pPr marL="4572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LucidaGrande" charset="0"/>
              <a:buChar char="▸"/>
              <a:tabLst/>
              <a:defRPr sz="2000" b="0" i="0" kern="1200" spc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  <a:lvl2pPr marL="9144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US" dirty="0"/>
              <a:t>Federal Withholding Certificate</a:t>
            </a:r>
          </a:p>
          <a:p>
            <a:pPr marL="0" indent="0">
              <a:buFont typeface="LucidaGrande" charset="0"/>
              <a:buNone/>
            </a:pPr>
            <a:endParaRPr lang="en-US" dirty="0"/>
          </a:p>
          <a:p>
            <a:r>
              <a:rPr lang="en-US" dirty="0"/>
              <a:t>Steps</a:t>
            </a:r>
            <a:r>
              <a:rPr lang="en-US" b="1" dirty="0"/>
              <a:t> 1 </a:t>
            </a:r>
            <a:r>
              <a:rPr lang="en-US" dirty="0"/>
              <a:t>and</a:t>
            </a:r>
            <a:r>
              <a:rPr lang="en-US" b="1" dirty="0"/>
              <a:t> 5 </a:t>
            </a:r>
            <a:r>
              <a:rPr lang="en-US" dirty="0"/>
              <a:t>are required.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Steps</a:t>
            </a:r>
            <a:r>
              <a:rPr lang="en-US" b="1" dirty="0"/>
              <a:t> 2-4 </a:t>
            </a:r>
            <a:r>
              <a:rPr lang="en-US" dirty="0"/>
              <a:t>are optional:</a:t>
            </a:r>
          </a:p>
          <a:p>
            <a:pPr lvl="1"/>
            <a:r>
              <a:rPr lang="en-US" dirty="0"/>
              <a:t>Multiple jobs or spouse works</a:t>
            </a:r>
          </a:p>
          <a:p>
            <a:pPr lvl="1"/>
            <a:r>
              <a:rPr lang="en-US" dirty="0"/>
              <a:t>Claim dependents</a:t>
            </a:r>
          </a:p>
          <a:p>
            <a:pPr lvl="1"/>
            <a:r>
              <a:rPr lang="en-US" dirty="0"/>
              <a:t>Other adjustments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C1E9D8-E467-D713-F151-2F26E2CC4CCB}"/>
              </a:ext>
            </a:extLst>
          </p:cNvPr>
          <p:cNvSpPr/>
          <p:nvPr/>
        </p:nvSpPr>
        <p:spPr>
          <a:xfrm>
            <a:off x="5302774" y="4531924"/>
            <a:ext cx="3356316" cy="381794"/>
          </a:xfrm>
          <a:prstGeom prst="rect">
            <a:avLst/>
          </a:prstGeom>
          <a:solidFill>
            <a:srgbClr val="FFFF00">
              <a:alpha val="14902"/>
            </a:srgbClr>
          </a:solidFill>
          <a:ln w="19050">
            <a:solidFill>
              <a:srgbClr val="71B3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41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2C4D7-40DF-6BEE-3FA7-F944FC6AD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7C67CE-112B-A6F3-1229-53A17A7B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21"/>
            <a:ext cx="7772400" cy="342900"/>
          </a:xfrm>
        </p:spPr>
        <p:txBody>
          <a:bodyPr>
            <a:normAutofit fontScale="90000"/>
          </a:bodyPr>
          <a:lstStyle/>
          <a:p>
            <a:pPr>
              <a:lnSpc>
                <a:spcPct val="104023"/>
              </a:lnSpc>
            </a:pPr>
            <a:r>
              <a:rPr lang="en-US" dirty="0"/>
              <a:t>VA-4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24AF1-DB79-B816-1B54-2B4ACF364B96}"/>
              </a:ext>
            </a:extLst>
          </p:cNvPr>
          <p:cNvSpPr/>
          <p:nvPr/>
        </p:nvSpPr>
        <p:spPr>
          <a:xfrm>
            <a:off x="0" y="4384964"/>
            <a:ext cx="9144000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C49D4F6-E54F-A17D-6658-B61D392F91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/>
        </p:blipFill>
        <p:spPr>
          <a:xfrm>
            <a:off x="5275066" y="294021"/>
            <a:ext cx="3411734" cy="460584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215B8C-784C-CE83-2E87-41F33A1EB406}"/>
              </a:ext>
            </a:extLst>
          </p:cNvPr>
          <p:cNvSpPr/>
          <p:nvPr/>
        </p:nvSpPr>
        <p:spPr>
          <a:xfrm>
            <a:off x="5309703" y="2553350"/>
            <a:ext cx="3356316" cy="2300892"/>
          </a:xfrm>
          <a:prstGeom prst="rect">
            <a:avLst/>
          </a:prstGeom>
          <a:solidFill>
            <a:srgbClr val="FFFF00">
              <a:alpha val="14902"/>
            </a:srgbClr>
          </a:solidFill>
          <a:ln w="19050">
            <a:solidFill>
              <a:srgbClr val="71B3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54A7C1B-85C3-5535-D571-E9D87420805B}"/>
              </a:ext>
            </a:extLst>
          </p:cNvPr>
          <p:cNvSpPr txBox="1">
            <a:spLocks/>
          </p:cNvSpPr>
          <p:nvPr/>
        </p:nvSpPr>
        <p:spPr>
          <a:xfrm>
            <a:off x="457200" y="1052945"/>
            <a:ext cx="4551218" cy="3061855"/>
          </a:xfrm>
          <a:prstGeom prst="rect">
            <a:avLst/>
          </a:prstGeom>
        </p:spPr>
        <p:txBody>
          <a:bodyPr/>
          <a:lstStyle>
            <a:lvl1pPr marL="4572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LucidaGrande" charset="0"/>
              <a:buChar char="▸"/>
              <a:tabLst/>
              <a:defRPr sz="2000" b="0" i="0" kern="1200" spc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  <a:lvl2pPr marL="9144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US" dirty="0"/>
              <a:t>Commonwealth Withholding Certificate</a:t>
            </a:r>
          </a:p>
          <a:p>
            <a:pPr marL="0" indent="0">
              <a:buFont typeface="LucidaGrande" charset="0"/>
              <a:buNone/>
            </a:pPr>
            <a:endParaRPr lang="en-US" dirty="0"/>
          </a:p>
          <a:p>
            <a:r>
              <a:rPr lang="en-US" dirty="0"/>
              <a:t>You may use the top worksheet to assist in completing this form.</a:t>
            </a:r>
          </a:p>
          <a:p>
            <a:r>
              <a:rPr lang="en-US" dirty="0"/>
              <a:t>Lines </a:t>
            </a:r>
            <a:r>
              <a:rPr lang="en-US" b="1" dirty="0"/>
              <a:t>1</a:t>
            </a:r>
            <a:r>
              <a:rPr lang="en-US" dirty="0"/>
              <a:t> and </a:t>
            </a:r>
            <a:r>
              <a:rPr lang="en-US" b="1" dirty="0"/>
              <a:t>2</a:t>
            </a:r>
            <a:r>
              <a:rPr lang="en-US" dirty="0"/>
              <a:t> are required</a:t>
            </a:r>
            <a:br>
              <a:rPr lang="en-US" dirty="0"/>
            </a:br>
            <a:r>
              <a:rPr lang="en-US" dirty="0"/>
              <a:t>If you don’t want additional withholding on Line 2, enter 0.00.</a:t>
            </a:r>
          </a:p>
          <a:p>
            <a:r>
              <a:rPr lang="en-US" dirty="0"/>
              <a:t>Lines </a:t>
            </a:r>
            <a:r>
              <a:rPr lang="en-US" b="1" dirty="0"/>
              <a:t>3</a:t>
            </a:r>
            <a:r>
              <a:rPr lang="en-US" dirty="0"/>
              <a:t> and </a:t>
            </a:r>
            <a:r>
              <a:rPr lang="en-US" b="1" dirty="0"/>
              <a:t>4</a:t>
            </a:r>
            <a:r>
              <a:rPr lang="en-US" dirty="0"/>
              <a:t> are optional.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6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F3D28C-5097-9F42-43B4-D53C16030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will receive a direct deposit authorization form on your first day.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need to bring documentation to set up direct deposit:</a:t>
            </a:r>
          </a:p>
          <a:p>
            <a:pPr>
              <a:spcBef>
                <a:spcPts val="1200"/>
              </a:spcBef>
            </a:pPr>
            <a:r>
              <a:rPr lang="en-US" dirty="0"/>
              <a:t>Voided check with your name on the account</a:t>
            </a:r>
          </a:p>
          <a:p>
            <a:pPr marL="0" indent="0">
              <a:buNone/>
            </a:pPr>
            <a:r>
              <a:rPr lang="en-US" b="1" dirty="0"/>
              <a:t>        OR</a:t>
            </a:r>
          </a:p>
          <a:p>
            <a:r>
              <a:rPr lang="en-US" dirty="0"/>
              <a:t>Letter from your bank with your routing and account numbers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9D20FB-9B0E-38C0-2D97-2C83024E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Employee Direct Deposit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61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BE1CE-17D4-E846-0543-8B8915925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671BF2-3632-FBF7-42AE-D660EF7E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19" y="407721"/>
            <a:ext cx="7772400" cy="342900"/>
          </a:xfrm>
        </p:spPr>
        <p:txBody>
          <a:bodyPr>
            <a:normAutofit fontScale="90000"/>
          </a:bodyPr>
          <a:lstStyle/>
          <a:p>
            <a:pPr>
              <a:lnSpc>
                <a:spcPct val="104023"/>
              </a:lnSpc>
            </a:pPr>
            <a:r>
              <a:rPr lang="en-US" dirty="0"/>
              <a:t>Personal Information/Emergency Contact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380C6-8796-362C-32AE-799766453D8B}"/>
              </a:ext>
            </a:extLst>
          </p:cNvPr>
          <p:cNvSpPr/>
          <p:nvPr/>
        </p:nvSpPr>
        <p:spPr>
          <a:xfrm>
            <a:off x="0" y="4384964"/>
            <a:ext cx="9144000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08CE91A-1F7E-D71D-9FA6-08BB1B776CE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/>
        </p:blipFill>
        <p:spPr>
          <a:xfrm>
            <a:off x="5351264" y="294021"/>
            <a:ext cx="3411734" cy="460584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5D70374-15BD-8BF2-BF70-296E096F62C4}"/>
              </a:ext>
            </a:extLst>
          </p:cNvPr>
          <p:cNvSpPr txBox="1">
            <a:spLocks/>
          </p:cNvSpPr>
          <p:nvPr/>
        </p:nvSpPr>
        <p:spPr>
          <a:xfrm>
            <a:off x="457200" y="1052945"/>
            <a:ext cx="4551218" cy="3061855"/>
          </a:xfrm>
          <a:prstGeom prst="rect">
            <a:avLst/>
          </a:prstGeom>
        </p:spPr>
        <p:txBody>
          <a:bodyPr/>
          <a:lstStyle>
            <a:lvl1pPr marL="4572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LucidaGrande" charset="0"/>
              <a:buChar char="▸"/>
              <a:tabLst/>
              <a:defRPr sz="2000" b="0" i="0" kern="1200" spc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  <a:lvl2pPr marL="9144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tabLst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SzPct val="100000"/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685800" rtl="0" eaLnBrk="1" latinLnBrk="0" hangingPunct="1">
              <a:lnSpc>
                <a:spcPts val="2400"/>
              </a:lnSpc>
              <a:spcBef>
                <a:spcPts val="600"/>
              </a:spcBef>
              <a:buClr>
                <a:srgbClr val="008DCE"/>
              </a:buClr>
              <a:buFont typeface="LucidaGrande" charset="0"/>
              <a:buChar char="▸"/>
              <a:defRPr sz="2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endParaRPr lang="en-US" dirty="0"/>
          </a:p>
          <a:p>
            <a:r>
              <a:rPr lang="en-US" dirty="0"/>
              <a:t>Provide contact information and any special medical instructions.</a:t>
            </a:r>
          </a:p>
          <a:p>
            <a:endParaRPr lang="en-US" dirty="0"/>
          </a:p>
          <a:p>
            <a:r>
              <a:rPr lang="en-US" dirty="0"/>
              <a:t>Primary emergency contact is required – complete all fields for your primary contact.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502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irginia Tax">
  <a:themeElements>
    <a:clrScheme name="Virginia Tax 6">
      <a:dk1>
        <a:srgbClr val="202020"/>
      </a:dk1>
      <a:lt1>
        <a:srgbClr val="FFFFFF"/>
      </a:lt1>
      <a:dk2>
        <a:srgbClr val="757575"/>
      </a:dk2>
      <a:lt2>
        <a:srgbClr val="E0E0E0"/>
      </a:lt2>
      <a:accent1>
        <a:srgbClr val="008DCE"/>
      </a:accent1>
      <a:accent2>
        <a:srgbClr val="71B330"/>
      </a:accent2>
      <a:accent3>
        <a:srgbClr val="243459"/>
      </a:accent3>
      <a:accent4>
        <a:srgbClr val="F8D500"/>
      </a:accent4>
      <a:accent5>
        <a:srgbClr val="E88D19"/>
      </a:accent5>
      <a:accent6>
        <a:srgbClr val="DA3C20"/>
      </a:accent6>
      <a:hlink>
        <a:srgbClr val="008DCE"/>
      </a:hlink>
      <a:folHlink>
        <a:srgbClr val="008DCE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ginia Tax_PPT Template" id="{CA8FB459-46E4-4FF3-959D-AD80B37490E7}" vid="{50F8A7A9-F63A-49A2-99F2-36439C5BD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9CA60D3DDA14D82E0B3DECAFFFF5F" ma:contentTypeVersion="15" ma:contentTypeDescription="Create a new document." ma:contentTypeScope="" ma:versionID="eb39ee5bbe20f916c0813af6422d16fb">
  <xsd:schema xmlns:xsd="http://www.w3.org/2001/XMLSchema" xmlns:xs="http://www.w3.org/2001/XMLSchema" xmlns:p="http://schemas.microsoft.com/office/2006/metadata/properties" xmlns:ns2="56a1f26d-7158-401d-ba23-cf67f392120f" xmlns:ns3="50624082-8bb5-46b5-8904-95cc408e0058" targetNamespace="http://schemas.microsoft.com/office/2006/metadata/properties" ma:root="true" ma:fieldsID="75e9717831e67802e58bbc72fc17332a" ns2:_="" ns3:_="">
    <xsd:import namespace="56a1f26d-7158-401d-ba23-cf67f392120f"/>
    <xsd:import namespace="50624082-8bb5-46b5-8904-95cc408e00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1f26d-7158-401d-ba23-cf67f3921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24082-8bb5-46b5-8904-95cc408e005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9c74c5f-8423-4d13-8a39-4c1ae7aa930c}" ma:internalName="TaxCatchAll" ma:showField="CatchAllData" ma:web="50624082-8bb5-46b5-8904-95cc408e00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a1f26d-7158-401d-ba23-cf67f392120f">
      <Terms xmlns="http://schemas.microsoft.com/office/infopath/2007/PartnerControls"/>
    </lcf76f155ced4ddcb4097134ff3c332f>
    <TaxCatchAll xmlns="50624082-8bb5-46b5-8904-95cc408e0058" xsi:nil="true"/>
  </documentManagement>
</p:properties>
</file>

<file path=customXml/itemProps1.xml><?xml version="1.0" encoding="utf-8"?>
<ds:datastoreItem xmlns:ds="http://schemas.openxmlformats.org/officeDocument/2006/customXml" ds:itemID="{A7C771D5-669F-415D-8735-BDEB9749925D}"/>
</file>

<file path=customXml/itemProps2.xml><?xml version="1.0" encoding="utf-8"?>
<ds:datastoreItem xmlns:ds="http://schemas.openxmlformats.org/officeDocument/2006/customXml" ds:itemID="{2612EEBF-D854-4DFC-8BB4-C1AB01861F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845266-3518-42D9-8694-BE1A6B9B63B8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3800d04f-e581-43a2-9365-7a7725daf99f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Template_Virginia Tax_PPT Style Guide</Template>
  <TotalTime>232</TotalTime>
  <Words>350</Words>
  <Application>Microsoft Office PowerPoint</Application>
  <PresentationFormat>Custom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LucidaGrande</vt:lpstr>
      <vt:lpstr>Virginia Tax</vt:lpstr>
      <vt:lpstr>Virginia Tax</vt:lpstr>
      <vt:lpstr>Welcome to Virginia Tax</vt:lpstr>
      <vt:lpstr>Forms Covered</vt:lpstr>
      <vt:lpstr>I-9</vt:lpstr>
      <vt:lpstr>I-9</vt:lpstr>
      <vt:lpstr>W-4</vt:lpstr>
      <vt:lpstr>VA-4</vt:lpstr>
      <vt:lpstr>Employee Direct Deposit</vt:lpstr>
      <vt:lpstr>Personal Information/Emergency Contact</vt:lpstr>
      <vt:lpstr>Prior State Service</vt:lpstr>
      <vt:lpstr>Thank You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Tax  PowerPoint Template</dc:title>
  <dc:creator>Henderson, Katherine (TAX)</dc:creator>
  <cp:keywords>Powerpoint, PPT, guidelines, style, guide, slides, Virginia Tax, VATAX, VA Tax, logo, brand, branding, template</cp:keywords>
  <cp:lastModifiedBy>Ryan, Kristina (TAX)</cp:lastModifiedBy>
  <cp:revision>11</cp:revision>
  <dcterms:created xsi:type="dcterms:W3CDTF">2024-02-29T18:39:46Z</dcterms:created>
  <dcterms:modified xsi:type="dcterms:W3CDTF">2026-01-20T19:34:27Z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0x0101000DE9CA60D3DDA14D82E0B3DECAFFFF5F</vt:lpwstr>
  </property>
  <property fmtid="{D5CDD505-2E9C-101B-9397-08002B2CF9AE}" pid="3" name="_ExtendedDescription">
    <vt:lpwstr/>
  </property>
  <property fmtid="{D5CDD505-2E9C-101B-9397-08002B2CF9AE}" pid="4" name="ComplianceAssetId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ArticulateGUID">
    <vt:lpwstr>E071B5BD-794C-4904-8F83-7AB68ACFCAE2</vt:lpwstr>
  </property>
  <property fmtid="{D5CDD505-2E9C-101B-9397-08002B2CF9AE}" pid="8" name="ArticulatePath">
    <vt:lpwstr>https://covgov.sharepoint.com/sites/Virginia-Tax/communications/Communications Public Documents/Blank-example</vt:lpwstr>
  </property>
</Properties>
</file>